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82" r:id="rId2"/>
    <p:sldId id="322" r:id="rId3"/>
    <p:sldId id="323" r:id="rId4"/>
    <p:sldId id="324" r:id="rId5"/>
    <p:sldId id="346" r:id="rId6"/>
    <p:sldId id="325" r:id="rId7"/>
    <p:sldId id="368" r:id="rId8"/>
    <p:sldId id="326" r:id="rId9"/>
    <p:sldId id="327" r:id="rId10"/>
    <p:sldId id="369" r:id="rId11"/>
    <p:sldId id="328" r:id="rId12"/>
    <p:sldId id="330" r:id="rId13"/>
    <p:sldId id="366" r:id="rId14"/>
    <p:sldId id="331" r:id="rId15"/>
    <p:sldId id="332" r:id="rId16"/>
    <p:sldId id="333" r:id="rId17"/>
    <p:sldId id="334" r:id="rId18"/>
    <p:sldId id="335" r:id="rId19"/>
    <p:sldId id="336" r:id="rId20"/>
    <p:sldId id="350" r:id="rId21"/>
    <p:sldId id="351" r:id="rId22"/>
    <p:sldId id="337" r:id="rId23"/>
    <p:sldId id="338" r:id="rId24"/>
    <p:sldId id="339" r:id="rId25"/>
    <p:sldId id="340" r:id="rId26"/>
    <p:sldId id="345" r:id="rId27"/>
    <p:sldId id="347" r:id="rId28"/>
    <p:sldId id="348" r:id="rId29"/>
    <p:sldId id="341" r:id="rId30"/>
    <p:sldId id="342" r:id="rId31"/>
    <p:sldId id="343" r:id="rId32"/>
    <p:sldId id="344" r:id="rId33"/>
    <p:sldId id="349" r:id="rId34"/>
    <p:sldId id="352" r:id="rId35"/>
    <p:sldId id="353" r:id="rId36"/>
    <p:sldId id="377" r:id="rId37"/>
    <p:sldId id="376" r:id="rId38"/>
    <p:sldId id="381" r:id="rId39"/>
    <p:sldId id="383" r:id="rId40"/>
  </p:sldIdLst>
  <p:sldSz cx="12192000" cy="6858000"/>
  <p:notesSz cx="6934200" cy="9080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OCK LORENZO Maximiliano" initials="SLM" lastIdx="21" clrIdx="0">
    <p:extLst>
      <p:ext uri="{19B8F6BF-5375-455C-9EA6-DF929625EA0E}">
        <p15:presenceInfo xmlns:p15="http://schemas.microsoft.com/office/powerpoint/2012/main" userId="S::mstock@correo.um.edu.uy::3eefb459-0873-4418-848c-278f3e8b97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4CC"/>
    <a:srgbClr val="FFCC99"/>
    <a:srgbClr val="FFFFFF"/>
    <a:srgbClr val="A6192E"/>
    <a:srgbClr val="C41230"/>
    <a:srgbClr val="FE009D"/>
    <a:srgbClr val="0000FF"/>
    <a:srgbClr val="4609F0"/>
    <a:srgbClr val="00FDFF"/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4603" autoAdjust="0"/>
  </p:normalViewPr>
  <p:slideViewPr>
    <p:cSldViewPr snapToObjects="1">
      <p:cViewPr varScale="1">
        <p:scale>
          <a:sx n="109" d="100"/>
          <a:sy n="109" d="100"/>
        </p:scale>
        <p:origin x="100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88" d="100"/>
          <a:sy n="88" d="100"/>
        </p:scale>
        <p:origin x="384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8873DF-D0E5-E747-AB93-5E654A24ED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52F1A-A953-1541-B41A-DD9355E311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10FD-0945-554D-9427-A5D172558DF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452161-78FC-0C47-B7E5-D1BA29DA94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24888"/>
            <a:ext cx="3005138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266FB-E62C-BB4D-B22A-C690BD8873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624888"/>
            <a:ext cx="3005138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17F6-1B18-864E-8A4F-4FF46681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25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4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540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60A84-78C0-445D-AB76-802D3138011E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1325" y="681038"/>
            <a:ext cx="6051550" cy="34051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13238"/>
            <a:ext cx="5546725" cy="4086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24888"/>
            <a:ext cx="3005138" cy="454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624888"/>
            <a:ext cx="3005138" cy="4540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C3A4E-F31E-4284-A1CF-F76E81F57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99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1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1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98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2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9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7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98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95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9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8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70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3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86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8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8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39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59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33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1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27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834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6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36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8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8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85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9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8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22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8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9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8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41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86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3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C3A4E-F31E-4284-A1CF-F76E81F57C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0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D10E78-4F62-4908-A6E1-E35C837424E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557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24A72C-63CE-4DC8-9A82-D8EC14C5B01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78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22188"/>
            <a:ext cx="11353800" cy="110181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33142B3-6580-455E-8D8E-E25EF23217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741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9CC77C-7723-4604-ACB9-BCBD2D4608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457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371600"/>
            <a:ext cx="11353800" cy="4724400"/>
          </a:xfrm>
        </p:spPr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1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42E6DB-8FE5-4869-A6DA-C11C90D8DCC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9D9B8F33-4307-4443-A056-D4C86394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26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9CC77C-7723-4604-ACB9-BCBD2D4608F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DE96046A-5149-443D-92D6-19B74E49054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7199" y="1371600"/>
            <a:ext cx="5539317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833AFB0F-F7EF-4F35-8D9F-EE3C552DA431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192944" y="1371600"/>
            <a:ext cx="5539318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18" name="Title 12">
            <a:extLst>
              <a:ext uri="{FF2B5EF4-FFF2-40B4-BE49-F238E27FC236}">
                <a16:creationId xmlns:a16="http://schemas.microsoft.com/office/drawing/2014/main" id="{2299989F-7278-4026-A5F5-270D01F11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498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0073" y="1371600"/>
            <a:ext cx="11272612" cy="574675"/>
          </a:xfrm>
        </p:spPr>
        <p:txBody>
          <a:bodyPr anchor="b"/>
          <a:lstStyle>
            <a:lvl1pPr marL="0" indent="0" algn="l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209A4D-9D98-4616-BAE7-12EEAB202CD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95B409-43BD-4F64-917A-F7789F5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F0421486-FC02-468A-A347-1A01F402D28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7200" y="1946275"/>
            <a:ext cx="11272612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68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0073" y="1371600"/>
            <a:ext cx="5539317" cy="574675"/>
          </a:xfrm>
        </p:spPr>
        <p:txBody>
          <a:bodyPr anchor="b"/>
          <a:lstStyle>
            <a:lvl1pPr marL="0" indent="0" algn="ctr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1946275"/>
            <a:ext cx="5539317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369158"/>
            <a:ext cx="5539317" cy="574675"/>
          </a:xfrm>
        </p:spPr>
        <p:txBody>
          <a:bodyPr anchor="b"/>
          <a:lstStyle>
            <a:lvl1pPr marL="0" indent="0" algn="ctr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8" y="1946275"/>
            <a:ext cx="5539317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209A4D-9D98-4616-BAE7-12EEAB202CD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95B409-43BD-4F64-917A-F7789F5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8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0074" y="3276600"/>
            <a:ext cx="5536444" cy="574675"/>
          </a:xfrm>
        </p:spPr>
        <p:txBody>
          <a:bodyPr anchor="b"/>
          <a:lstStyle>
            <a:lvl1pPr marL="0" indent="0" algn="ctr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3886200"/>
            <a:ext cx="5539317" cy="2209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3276600"/>
            <a:ext cx="5539317" cy="574675"/>
          </a:xfrm>
        </p:spPr>
        <p:txBody>
          <a:bodyPr anchor="b"/>
          <a:lstStyle>
            <a:lvl1pPr marL="0" indent="0" algn="ctr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8" y="3886200"/>
            <a:ext cx="5539317" cy="2209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209A4D-9D98-4616-BAE7-12EEAB202CD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95B409-43BD-4F64-917A-F7789F5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511EB840-CF0A-43F4-9080-F4E87EDB6C0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7199" y="1371600"/>
            <a:ext cx="11274727" cy="190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02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60073" y="1371600"/>
            <a:ext cx="11272612" cy="574675"/>
          </a:xfrm>
        </p:spPr>
        <p:txBody>
          <a:bodyPr anchor="b"/>
          <a:lstStyle>
            <a:lvl1pPr marL="0" indent="0" algn="l">
              <a:buNone/>
              <a:defRPr lang="zh-CN" altLang="en-US" sz="2600" b="0" i="0" u="none" strike="noStrike" cap="none" noProof="0" dirty="0">
                <a:solidFill>
                  <a:srgbClr val="BB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Verdan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57200" y="1946275"/>
            <a:ext cx="5539317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8" y="1946275"/>
            <a:ext cx="5539317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209A4D-9D98-4616-BAE7-12EEAB202CD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C95B409-43BD-4F64-917A-F7789F53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0525"/>
            <a:ext cx="11353800" cy="612476"/>
          </a:xfrm>
          <a:prstGeom prst="rect">
            <a:avLst/>
          </a:prstGeom>
        </p:spPr>
        <p:txBody>
          <a:bodyPr/>
          <a:lstStyle>
            <a:lvl1pPr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56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66733" y="533400"/>
            <a:ext cx="6965952" cy="5562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143001"/>
            <a:ext cx="4163485" cy="49529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err="1"/>
              <a:t>Párrafo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3E9AD31-2895-4F4E-915F-358E90EF5FA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5F1BA78-1531-43EF-90DE-9CB6083818D9}"/>
              </a:ext>
            </a:extLst>
          </p:cNvPr>
          <p:cNvSpPr txBox="1">
            <a:spLocks/>
          </p:cNvSpPr>
          <p:nvPr userDrawn="1"/>
        </p:nvSpPr>
        <p:spPr>
          <a:xfrm>
            <a:off x="460074" y="530525"/>
            <a:ext cx="4160612" cy="61247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zh-CN" altLang="en-US" sz="3200" b="1" i="0" u="none" strike="noStrike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Title4</a:t>
            </a:r>
          </a:p>
        </p:txBody>
      </p:sp>
    </p:spTree>
    <p:extLst>
      <p:ext uri="{BB962C8B-B14F-4D97-AF65-F5344CB8AC3E}">
        <p14:creationId xmlns:p14="http://schemas.microsoft.com/office/powerpoint/2010/main" val="95578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3200FF-5047-4F93-8954-66A9531D231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702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198" y="1600200"/>
            <a:ext cx="1135380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Line 1</a:t>
            </a:r>
            <a:endParaRPr lang="zh-CN" altLang="en-US" dirty="0"/>
          </a:p>
          <a:p>
            <a:pPr lvl="1"/>
            <a:r>
              <a:rPr lang="en-US" altLang="zh-CN" dirty="0"/>
              <a:t>Subline 1</a:t>
            </a:r>
            <a:endParaRPr lang="zh-CN" altLang="en-US" dirty="0"/>
          </a:p>
          <a:p>
            <a:pPr lvl="2"/>
            <a:r>
              <a:rPr lang="en-US" altLang="zh-CN" dirty="0"/>
              <a:t>Subline 2</a:t>
            </a:r>
            <a:endParaRPr lang="zh-CN" altLang="en-US" dirty="0"/>
          </a:p>
          <a:p>
            <a:pPr lvl="3"/>
            <a:r>
              <a:rPr lang="en-US" altLang="zh-CN" dirty="0"/>
              <a:t>Subline 3</a:t>
            </a:r>
            <a:endParaRPr lang="zh-CN" altLang="en-US" dirty="0"/>
          </a:p>
          <a:p>
            <a:pPr lvl="4"/>
            <a:r>
              <a:rPr lang="en-US" altLang="zh-CN" dirty="0"/>
              <a:t>Subline 4</a:t>
            </a:r>
            <a:endParaRPr lang="zh-CN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71000" y="6230143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E266DC4-A44D-43DB-BF7C-C122CD6392E9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381000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endParaRPr lang="en-US" altLang="zh-CN" sz="2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 descr="ecelogo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266656"/>
            <a:ext cx="1905000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ome | Tepper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219354"/>
            <a:ext cx="1682735" cy="4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USRA Press Kit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1" y="6225617"/>
            <a:ext cx="2374930" cy="4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mu-wordmark-horizontal-w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013" y="41189"/>
            <a:ext cx="3358987" cy="2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526C350C-88A9-49DB-BEB1-441911ECFC29}"/>
              </a:ext>
            </a:extLst>
          </p:cNvPr>
          <p:cNvSpPr txBox="1">
            <a:spLocks/>
          </p:cNvSpPr>
          <p:nvPr userDrawn="1"/>
        </p:nvSpPr>
        <p:spPr>
          <a:xfrm>
            <a:off x="460073" y="530524"/>
            <a:ext cx="11275485" cy="92015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zh-CN" altLang="en-US" sz="3200" b="1" i="0" u="none" strike="noStrike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kern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0" r:id="rId4"/>
    <p:sldLayoutId id="2147483653" r:id="rId5"/>
    <p:sldLayoutId id="2147483661" r:id="rId6"/>
    <p:sldLayoutId id="2147483659" r:id="rId7"/>
    <p:sldLayoutId id="2147483656" r:id="rId8"/>
    <p:sldLayoutId id="2147483651" r:id="rId9"/>
    <p:sldLayoutId id="2147483657" r:id="rId10"/>
    <p:sldLayoutId id="2147483658" r:id="rId11"/>
    <p:sldLayoutId id="2147483662" r:id="rId12"/>
  </p:sldLayoutIdLst>
  <p:hf hdr="0" ftr="0" dt="0"/>
  <p:txStyles>
    <p:titleStyle>
      <a:lvl1pPr marL="0" indent="0" algn="l" rtl="0" eaLnBrk="1" fontAlgn="base" hangingPunct="1">
        <a:spcBef>
          <a:spcPts val="0"/>
        </a:spcBef>
        <a:spcAft>
          <a:spcPct val="0"/>
        </a:spcAft>
        <a:buSzPts val="3600"/>
        <a:defRPr lang="en-US" altLang="zh-CN" sz="3200" b="1" i="0" u="none" strike="noStrike" cap="none" noProof="0" dirty="0">
          <a:solidFill>
            <a:srgbClr val="BB0000"/>
          </a:solidFill>
          <a:latin typeface="Verdana"/>
          <a:ea typeface="Verdana"/>
          <a:cs typeface="Times New Roman" panose="02020603050405020304" pitchFamily="18" charset="0"/>
          <a:sym typeface="Verdana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F96-9C60-DD4B-9E22-51B3E227A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90601"/>
            <a:ext cx="12192000" cy="2514600"/>
          </a:xfrm>
        </p:spPr>
        <p:txBody>
          <a:bodyPr lIns="91440" tIns="45720" rIns="91440" bIns="45720" anchor="t"/>
          <a:lstStyle/>
          <a:p>
            <a:pPr marL="0" indent="0" algn="ctr">
              <a:spcBef>
                <a:spcPts val="0"/>
              </a:spcBef>
              <a:buSzPts val="3600"/>
            </a:pPr>
            <a:br>
              <a:rPr lang="en-US" altLang="zh-CN" sz="3200" dirty="0">
                <a:latin typeface="Verdana"/>
                <a:ea typeface="Verdana"/>
              </a:rPr>
            </a:br>
            <a:r>
              <a:rPr lang="en-US" altLang="zh-CN" sz="3200" dirty="0">
                <a:solidFill>
                  <a:srgbClr val="BB0000"/>
                </a:solidFill>
                <a:latin typeface="Verdana"/>
                <a:ea typeface="Verdana"/>
                <a:cs typeface="Times New Roman"/>
                <a:sym typeface="Verdana"/>
              </a:rPr>
              <a:t>18-819F: Introduction to Quantum Computing </a:t>
            </a:r>
            <a:br>
              <a:rPr lang="en-US" altLang="zh-CN" sz="3200" dirty="0">
                <a:latin typeface="Verdana"/>
                <a:ea typeface="Verdana"/>
              </a:rPr>
            </a:br>
            <a:r>
              <a:rPr lang="en-US" altLang="zh-CN" dirty="0">
                <a:cs typeface="Times New Roman"/>
              </a:rPr>
              <a:t>47-779/47-785:</a:t>
            </a:r>
            <a:r>
              <a:rPr lang="en-US" altLang="zh-CN" sz="3200" dirty="0">
                <a:solidFill>
                  <a:srgbClr val="BB0000"/>
                </a:solidFill>
                <a:latin typeface="Verdana"/>
                <a:ea typeface="Verdana"/>
                <a:cs typeface="Times New Roman"/>
                <a:sym typeface="Verdana"/>
              </a:rPr>
              <a:t> Quantum Integer Programming </a:t>
            </a:r>
            <a:br>
              <a:rPr lang="en-US" altLang="zh-CN" sz="3200" dirty="0">
                <a:latin typeface="Verdana"/>
                <a:ea typeface="Verdana"/>
              </a:rPr>
            </a:br>
            <a:r>
              <a:rPr lang="en-US" altLang="zh-CN" sz="3200" dirty="0">
                <a:solidFill>
                  <a:srgbClr val="BB0000"/>
                </a:solidFill>
                <a:latin typeface="Verdana"/>
                <a:ea typeface="Verdana"/>
                <a:cs typeface="Times New Roman"/>
                <a:sym typeface="Verdana"/>
              </a:rPr>
              <a:t>&amp; Quantum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04860-546B-724D-AD94-134C464FF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505201"/>
            <a:ext cx="8534400" cy="2286000"/>
          </a:xfrm>
        </p:spPr>
        <p:txBody>
          <a:bodyPr/>
          <a:lstStyle/>
          <a:p>
            <a:r>
              <a:rPr lang="en-US" sz="2800" dirty="0">
                <a:solidFill>
                  <a:srgbClr val="4609F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Review of Linear Algebra I</a:t>
            </a:r>
          </a:p>
          <a:p>
            <a:endParaRPr lang="en-US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en-US" sz="2800" dirty="0">
                <a:latin typeface="Arial Narrow"/>
                <a:cs typeface="Arial Narrow" panose="020B0604020202020204" pitchFamily="34" charset="0"/>
              </a:rPr>
              <a:t>Lecture 01</a:t>
            </a:r>
          </a:p>
          <a:p>
            <a:r>
              <a:rPr lang="en-US" sz="2800" dirty="0">
                <a:latin typeface="Arial Narrow"/>
                <a:cs typeface="Arial Narrow" panose="020B0604020202020204" pitchFamily="34" charset="0"/>
              </a:rPr>
              <a:t>2022.08.31.</a:t>
            </a:r>
          </a:p>
        </p:txBody>
      </p:sp>
    </p:spTree>
    <p:extLst>
      <p:ext uri="{BB962C8B-B14F-4D97-AF65-F5344CB8AC3E}">
        <p14:creationId xmlns:p14="http://schemas.microsoft.com/office/powerpoint/2010/main" val="3610476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955A5-70BB-2840-ABCD-D7203F1D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Hilbert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7B16-C325-7040-B5C7-F1CAD988A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11201400" cy="5029200"/>
          </a:xfrm>
        </p:spPr>
        <p:txBody>
          <a:bodyPr/>
          <a:lstStyle/>
          <a:p>
            <a:r>
              <a:rPr lang="en-US" sz="2400" dirty="0"/>
              <a:t>Complex vectors, like the ordinary vectors we have discussed, can also form a set, which is a complex vector space in which addition and multiplication are defined;</a:t>
            </a:r>
          </a:p>
          <a:p>
            <a:endParaRPr lang="en-US" sz="2400" dirty="0"/>
          </a:p>
          <a:p>
            <a:r>
              <a:rPr lang="en-US" sz="2400" dirty="0"/>
              <a:t>Unlike ordinary Euclidean space, a complex vector space is allowed to be infinite dimensional;</a:t>
            </a:r>
          </a:p>
          <a:p>
            <a:endParaRPr lang="en-US" sz="2400" dirty="0"/>
          </a:p>
          <a:p>
            <a:r>
              <a:rPr lang="en-US" sz="2400" dirty="0"/>
              <a:t>In addition to the foregoing conditions, when there is a properly defined inner product for the </a:t>
            </a:r>
            <a:r>
              <a:rPr lang="en-US" sz="2400" i="1" dirty="0"/>
              <a:t>infinite dimensional</a:t>
            </a:r>
            <a:r>
              <a:rPr lang="en-US" sz="2400" dirty="0"/>
              <a:t>, complex vector space, we call it </a:t>
            </a:r>
            <a:r>
              <a:rPr lang="en-US" sz="2400" i="1" dirty="0"/>
              <a:t>Hilbert Space</a:t>
            </a:r>
            <a:r>
              <a:rPr lang="en-US" sz="2400" dirty="0"/>
              <a:t>;</a:t>
            </a:r>
          </a:p>
          <a:p>
            <a:endParaRPr lang="en-US" sz="2400" dirty="0"/>
          </a:p>
          <a:p>
            <a:r>
              <a:rPr lang="en-US" sz="2400" dirty="0"/>
              <a:t>Hilbert space is convenient for discussing and describing the properties of quantum particles (and hence quantum information science, including computing and communication);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2D3F1-30A8-F040-99A8-5BE45D2413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64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8844-1D9F-DA4F-8C51-D3BA4124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533400"/>
          </a:xfrm>
        </p:spPr>
        <p:txBody>
          <a:bodyPr wrap="square" anchor="ctr">
            <a:noAutofit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Operations (transformations) on vectors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668D0-B415-8844-85CF-9D68F1A24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4025661" cy="26670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AD4B0-F1BB-394D-BCB0-1AF7A862C3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486400" y="990600"/>
                <a:ext cx="6324600" cy="5105400"/>
              </a:xfrm>
            </p:spPr>
            <p:txBody>
              <a:bodyPr wrap="square" anchor="t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900" dirty="0"/>
                  <a:t>We can transform one vector to another by performing an operation or a transformation on it;</a:t>
                </a:r>
              </a:p>
              <a:p>
                <a:pPr>
                  <a:lnSpc>
                    <a:spcPct val="90000"/>
                  </a:lnSpc>
                </a:pPr>
                <a:endParaRPr lang="en-US" sz="1900" dirty="0"/>
              </a:p>
              <a:p>
                <a:pPr>
                  <a:lnSpc>
                    <a:spcPct val="90000"/>
                  </a:lnSpc>
                </a:pPr>
                <a:r>
                  <a:rPr lang="en-US" sz="1900" dirty="0"/>
                  <a:t>In two-dimensional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900" dirty="0"/>
                  <a:t> space, the operator is a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900" dirty="0"/>
                  <a:t> matrix;</a:t>
                </a:r>
              </a:p>
              <a:p>
                <a:pPr>
                  <a:lnSpc>
                    <a:spcPct val="90000"/>
                  </a:lnSpc>
                </a:pPr>
                <a:endParaRPr lang="en-US" sz="1900" dirty="0"/>
              </a:p>
              <a:p>
                <a:pPr>
                  <a:lnSpc>
                    <a:spcPct val="90000"/>
                  </a:lnSpc>
                </a:pPr>
                <a:r>
                  <a:rPr lang="en-US" sz="1900" dirty="0"/>
                  <a:t>An anti-clockwise rotation of the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orthonormal coordinate point, for example, by an angle of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en-US" sz="1900" dirty="0"/>
                  <a:t> is indicated on the graphic on the right;</a:t>
                </a:r>
              </a:p>
              <a:p>
                <a:pPr>
                  <a:lnSpc>
                    <a:spcPct val="90000"/>
                  </a:lnSpc>
                </a:pPr>
                <a:endParaRPr lang="en-US" sz="1900" dirty="0"/>
              </a:p>
              <a:p>
                <a:pPr>
                  <a:lnSpc>
                    <a:spcPct val="90000"/>
                  </a:lnSpc>
                </a:pPr>
                <a:r>
                  <a:rPr lang="en-US" sz="1900" dirty="0"/>
                  <a:t>After rotation, new coordinates for the unit vectors become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900" dirty="0"/>
                  <a:t> for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(−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𝜗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𝜗</m:t>
                            </m:r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900" dirty="0"/>
                  <a:t> for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900" dirty="0"/>
              </a:p>
              <a:p>
                <a:pPr>
                  <a:lnSpc>
                    <a:spcPct val="90000"/>
                  </a:lnSpc>
                </a:pPr>
                <a:endParaRPr lang="en-US" sz="1900" dirty="0"/>
              </a:p>
              <a:p>
                <a:pPr>
                  <a:lnSpc>
                    <a:spcPct val="90000"/>
                  </a:lnSpc>
                </a:pPr>
                <a:r>
                  <a:rPr lang="en-US" sz="1900" dirty="0"/>
                  <a:t>The rotation operator in matrix form is: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9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𝜗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9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900" b="0" i="1" smtClean="0"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r>
                  <a:rPr lang="en-US" sz="1900" dirty="0"/>
                  <a:t>   Eqn. (2.5)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AD4B0-F1BB-394D-BCB0-1AF7A862C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486400" y="990600"/>
                <a:ext cx="6324600" cy="5105400"/>
              </a:xfrm>
              <a:blipFill>
                <a:blip r:embed="rId4"/>
                <a:stretch>
                  <a:fillRect l="-771" t="-1195" r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5B02-35B5-A64B-A7FC-B52823870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1000" y="6230143"/>
            <a:ext cx="2540000" cy="4572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fld id="{8342E6DB-8FE5-4869-A6DA-C11C90D8DCC5}" type="slidenum">
              <a:rPr lang="en-US" altLang="zh-CN" smtClean="0"/>
              <a:pPr>
                <a:spcAft>
                  <a:spcPts val="600"/>
                </a:spcAft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09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FE67-46D3-DB45-AA2A-4103797D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Generalized vectors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1B5AB-C4BF-2A44-B407-801FF9315B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399"/>
                <a:ext cx="11277600" cy="5315743"/>
              </a:xfrm>
            </p:spPr>
            <p:txBody>
              <a:bodyPr/>
              <a:lstStyle/>
              <a:p>
                <a:r>
                  <a:rPr lang="en-US" sz="2200" dirty="0"/>
                  <a:t>A general vector is an ordered array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numbers in one dimension that may represent properties of a system; the list of numbers can be real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/>
                  <a:t> or complex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/>
                  <a:t>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These numbers could represent, for examples, the velocity, momentum, and kinetic energy of a tennis ball hit by Roger Federer at the 2021 US Tennis Open;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A general abstract vector can be written as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transpose of the vector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/>
                  <a:t> is 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for real components;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All the rules for geometric vectors apply equally well to this abstract kind of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1B5AB-C4BF-2A44-B407-801FF9315B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399"/>
                <a:ext cx="11277600" cy="5315743"/>
              </a:xfrm>
              <a:blipFill>
                <a:blip r:embed="rId3"/>
                <a:stretch>
                  <a:fillRect l="-595" t="-803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486A2-2F31-3342-AB42-F633B309B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09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C063-516D-D847-8A85-D2AF01F6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1"/>
            <a:ext cx="11353800" cy="381000"/>
          </a:xfrm>
        </p:spPr>
        <p:txBody>
          <a:bodyPr/>
          <a:lstStyle/>
          <a:p>
            <a:r>
              <a:rPr lang="en-US" sz="3200" dirty="0">
                <a:latin typeface="Arial Narrow" panose="020B0604020202020204" pitchFamily="34" charset="0"/>
                <a:cs typeface="Arial Narrow" panose="020B0604020202020204" pitchFamily="34" charset="0"/>
              </a:rPr>
              <a:t>Vectors as Linear Combination of Orthonormal Basis Vectors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99767-F5A5-F34F-9FB6-E9D19469C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56457"/>
                <a:ext cx="11277600" cy="5391943"/>
              </a:xfrm>
            </p:spPr>
            <p:txBody>
              <a:bodyPr/>
              <a:lstStyle/>
              <a:p>
                <a:r>
                  <a:rPr lang="en-US" sz="2200" dirty="0"/>
                  <a:t>In a conventional 2D vector spaces, when we write a vector such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, an implicit assumption is that this vector is written in the standard </a:t>
                </a:r>
                <a:r>
                  <a:rPr lang="en-US" sz="2200" i="1" dirty="0"/>
                  <a:t>orthogonal unit vector coordinate system</a:t>
                </a:r>
                <a:r>
                  <a:rPr lang="en-US" sz="2200" dirty="0"/>
                  <a:t>, which technically is called the </a:t>
                </a:r>
                <a:r>
                  <a:rPr lang="en-US" sz="2200" i="1" dirty="0"/>
                  <a:t>standard basis;</a:t>
                </a:r>
              </a:p>
              <a:p>
                <a:r>
                  <a:rPr lang="en-US" sz="2200" dirty="0"/>
                  <a:t>In 2D vector space, the standard basis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, where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 &lt;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&gt; =0</m:t>
                    </m:r>
                  </m:oMath>
                </a14:m>
                <a:r>
                  <a:rPr lang="en-US" sz="2200" dirty="0"/>
                  <a:t>;</a:t>
                </a:r>
              </a:p>
              <a:p>
                <a:r>
                  <a:rPr lang="en-US" sz="2200" dirty="0"/>
                  <a:t>Any vector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can be written as linear combination of the standard basis, thus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concept of linear combination can be extended to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/>
                  <a:t>…and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𝑛𝐷</m:t>
                    </m:r>
                  </m:oMath>
                </a14:m>
                <a:r>
                  <a:rPr lang="en-US" sz="2200" dirty="0"/>
                  <a:t> vector spaces, thus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99767-F5A5-F34F-9FB6-E9D19469C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56457"/>
                <a:ext cx="11277600" cy="5391943"/>
              </a:xfrm>
              <a:blipFill>
                <a:blip r:embed="rId3"/>
                <a:stretch>
                  <a:fillRect l="-675" b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69BCE-3FFE-284C-B5F8-5566EC72C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1732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CF56-7DA9-7A4A-939B-F807878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1157"/>
            <a:ext cx="11353800" cy="5715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Matrices</a:t>
            </a:r>
            <a:r>
              <a:rPr lang="en-US" sz="32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0E6C0F-5787-FE4C-AD87-FE761367B7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11506200" cy="5391943"/>
              </a:xfrm>
            </p:spPr>
            <p:txBody>
              <a:bodyPr/>
              <a:lstStyle/>
              <a:p>
                <a:r>
                  <a:rPr lang="en-US" sz="2300" dirty="0"/>
                  <a:t>In 2D space, we define a matrix as an ordered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 </m:t>
                    </m:r>
                  </m:oMath>
                </a14:m>
                <a:r>
                  <a:rPr lang="en-US" sz="2300" dirty="0"/>
                  <a:t>array of numbers that transform abstract vectors to other vectors; we can extend this to a higher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300" dirty="0"/>
                  <a:t> dimension to define an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array;</a:t>
                </a:r>
              </a:p>
              <a:p>
                <a:endParaRPr lang="en-US" sz="2300" dirty="0"/>
              </a:p>
              <a:p>
                <a:r>
                  <a:rPr lang="en-US" sz="2300" dirty="0"/>
                  <a:t>A matrix A can therefore be written as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. (1.6)</m:t>
                    </m:r>
                  </m:oMath>
                </a14:m>
                <a:r>
                  <a:rPr lang="en-US" sz="23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If the matrix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sz="2300" dirty="0"/>
                  <a:t> are real, then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3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3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300" dirty="0"/>
                  <a:t>We define the transpose of real matrix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300" dirty="0"/>
                  <a:t> as the mirror image along the main diagonal;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300" dirty="0"/>
                  <a:t>If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3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3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3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23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Eqn</m:t>
                    </m:r>
                    <m:r>
                      <a:rPr lang="en-US" sz="23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3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3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.7</m:t>
                        </m:r>
                      </m:e>
                    </m:d>
                    <m:r>
                      <a:rPr lang="en-US" sz="23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3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0E6C0F-5787-FE4C-AD87-FE761367B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11506200" cy="5391943"/>
              </a:xfrm>
              <a:blipFill>
                <a:blip r:embed="rId3"/>
                <a:stretch>
                  <a:fillRect l="-772" t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ADFF5-E2C0-684E-8786-5B574581D1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058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A133-4B6D-914B-9795-50F4E3E7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Complex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2D626-90C9-4D43-B41B-EBE250B9F4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11353800" cy="5029200"/>
              </a:xfrm>
            </p:spPr>
            <p:txBody>
              <a:bodyPr/>
              <a:lstStyle/>
              <a:p>
                <a:r>
                  <a:rPr lang="en-US" sz="2400" dirty="0"/>
                  <a:t>If the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has complex matrix elements, for example,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then the transpose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.8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useful version of the matrix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</a:t>
                </a:r>
                <a:r>
                  <a:rPr lang="en-US" sz="2400" b="1" i="1" dirty="0"/>
                  <a:t>conjugate transpose </a:t>
                </a:r>
                <a:r>
                  <a:rPr lang="en-US" sz="2400" dirty="0"/>
                  <a:t>written as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b="1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.9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i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Complex matrices can transform vectors in the same way that real matrices do.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52D626-90C9-4D43-B41B-EBE250B9F4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11353800" cy="5029200"/>
              </a:xfrm>
              <a:blipFill>
                <a:blip r:embed="rId3"/>
                <a:stretch>
                  <a:fillRect l="-782" t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04AED-A5FA-9A42-9BD5-4D27467F3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373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715C-029B-334B-8480-8347412F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Operations with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6D34A-D9EB-1244-9CEC-721D42FC4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08857"/>
                <a:ext cx="11277600" cy="5391943"/>
              </a:xfrm>
            </p:spPr>
            <p:txBody>
              <a:bodyPr/>
              <a:lstStyle/>
              <a:p>
                <a:r>
                  <a:rPr lang="en-US" sz="2400" dirty="0"/>
                  <a:t>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linearly transforms the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a new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sz="2400" dirty="0"/>
                  <a:t>this is written as: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Or alternatively as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(1.</m:t>
                    </m:r>
                  </m:oMath>
                </a14:m>
                <a:r>
                  <a:rPr lang="en-US" sz="2400" dirty="0"/>
                  <a:t>10);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is one of the most important operations in machine learning and quantum mechanics;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known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one can solve for the unknown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in the following manner: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.11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6D34A-D9EB-1244-9CEC-721D42FC4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08857"/>
                <a:ext cx="11277600" cy="5391943"/>
              </a:xfrm>
              <a:blipFill>
                <a:blip r:embed="rId3"/>
                <a:stretch>
                  <a:fillRect l="-787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E096E-BD2D-0445-A73F-67D3041714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88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0C92-01CB-9648-BD28-698CD7B0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334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Inverse and Identity Matrices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B6DA0-0401-3743-BD0E-6F1D7C621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11277600" cy="5315743"/>
              </a:xfrm>
            </p:spPr>
            <p:txBody>
              <a:bodyPr/>
              <a:lstStyle/>
              <a:p>
                <a:r>
                  <a:rPr lang="en-US" sz="2400" dirty="0"/>
                  <a:t>An identity matrix does not change the value of a vector; thus,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an identity matrix,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then for all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r>
                  <a:rPr lang="en-US" sz="2400" dirty="0"/>
                  <a:t>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identity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(1.</m:t>
                    </m:r>
                  </m:oMath>
                </a14:m>
                <a:r>
                  <a:rPr lang="en-US" sz="2400" dirty="0"/>
                  <a:t>12)</a:t>
                </a:r>
              </a:p>
              <a:p>
                <a:r>
                  <a:rPr lang="en-US" sz="2400" dirty="0"/>
                  <a:t>An </a:t>
                </a:r>
                <a:r>
                  <a:rPr lang="en-US" sz="2400" b="1" i="1" dirty="0"/>
                  <a:t>inverse of a square matrix</a:t>
                </a:r>
                <a:r>
                  <a:rPr lang="en-US" sz="2400" dirty="0"/>
                  <a:t> is then defined through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Solving for an unknown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a linear system of equations,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means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task then becomes that of finding the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if it exists.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B6DA0-0401-3743-BD0E-6F1D7C621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11277600" cy="5315743"/>
              </a:xfrm>
              <a:blipFill>
                <a:blip r:embed="rId3"/>
                <a:stretch>
                  <a:fillRect l="-787" t="-955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D4A62-B212-134A-914D-69C8418A1F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331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ED71-4739-1C41-A0BD-D3A067AA6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Decomposition of Matrices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DB7A1-F783-2642-8043-84E4B179BC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599"/>
                <a:ext cx="11353800" cy="5239543"/>
              </a:xfrm>
            </p:spPr>
            <p:txBody>
              <a:bodyPr/>
              <a:lstStyle/>
              <a:p>
                <a:r>
                  <a:rPr lang="en-US" sz="2400" dirty="0"/>
                  <a:t>One can  decompose a matrix into factors that expose more universal properties about it;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One common decomposition of a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to find the eigenvectors and eigenvalues;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An eigenvector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a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a vector that, when multiplied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only scales the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where the scalar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the eigenvalue;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; a solution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exists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dirty="0"/>
                  <a:t>One can factor the </a:t>
                </a:r>
                <a:r>
                  <a:rPr lang="en-US" sz="2400" b="0" dirty="0"/>
                  <a:t>polynomial that results from above to get </a:t>
                </a:r>
              </a:p>
              <a:p>
                <a:pPr marL="0" indent="0" algn="ctr"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roots of the polynomial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/>
                  <a:t> are the eigenvalues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DB7A1-F783-2642-8043-84E4B179BC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599"/>
                <a:ext cx="11353800" cy="5239543"/>
              </a:xfrm>
              <a:blipFill>
                <a:blip r:embed="rId3"/>
                <a:stretch>
                  <a:fillRect l="-782" t="-966" r="-447" b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BFE63-0702-B847-A85D-6350CE836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3131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5ADD-38A2-994A-800A-8F65B0FA9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Eigen-decomposition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597954-13D7-A346-A61F-EEE449EF7A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11353800" cy="5334000"/>
              </a:xfrm>
            </p:spPr>
            <p:txBody>
              <a:bodyPr/>
              <a:lstStyle/>
              <a:p>
                <a:r>
                  <a:rPr lang="en-US" sz="2000" dirty="0"/>
                  <a:t>A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can be written as: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   Eqn. (1.14)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is a matrix composed of all the independent eigenvectors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the eigenvalues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process of assembling the eigenvector and eigenvalues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as shown above is known as the   eigen-decomposition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is symmetric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is an orthogonal matrix comprised of all the eigenvectors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2000" dirty="0"/>
                  <a:t> is a diagonal matrix comprised of the eigenvalues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dirty="0"/>
                  <a:t> note that orthogonality of V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000" dirty="0"/>
                  <a:t>for each pair of columns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597954-13D7-A346-A61F-EEE449EF7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11353800" cy="5334000"/>
              </a:xfrm>
              <a:blipFill>
                <a:blip r:embed="rId3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35A4B-092C-B444-89D0-7D33A900D0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8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C23D-8F5A-5C44-9907-54F9268A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Review of linear algebra </a:t>
            </a:r>
          </a:p>
          <a:p>
            <a:pPr lvl="1"/>
            <a:r>
              <a:rPr lang="en-US" sz="2000" dirty="0"/>
              <a:t>Ordinary vector spaces </a:t>
            </a:r>
          </a:p>
          <a:p>
            <a:pPr lvl="1"/>
            <a:r>
              <a:rPr lang="en-US" sz="2000" dirty="0"/>
              <a:t>Inner product </a:t>
            </a:r>
          </a:p>
          <a:p>
            <a:pPr lvl="1"/>
            <a:r>
              <a:rPr lang="en-US" sz="2000" dirty="0"/>
              <a:t>Hilbert space</a:t>
            </a:r>
          </a:p>
          <a:p>
            <a:r>
              <a:rPr lang="en-US" sz="2400" dirty="0"/>
              <a:t>Matrices </a:t>
            </a:r>
          </a:p>
          <a:p>
            <a:pPr lvl="1"/>
            <a:r>
              <a:rPr lang="en-US" sz="2000" dirty="0"/>
              <a:t>Decomposition of matrices</a:t>
            </a:r>
          </a:p>
          <a:p>
            <a:pPr lvl="1"/>
            <a:r>
              <a:rPr lang="en-US" sz="2000" dirty="0"/>
              <a:t>Quadratic form</a:t>
            </a:r>
          </a:p>
          <a:p>
            <a:pPr lvl="1"/>
            <a:r>
              <a:rPr lang="en-US" sz="2000" dirty="0"/>
              <a:t>Singular value decomposition</a:t>
            </a:r>
          </a:p>
          <a:p>
            <a:pPr lvl="1"/>
            <a:r>
              <a:rPr lang="en-US" sz="2000" dirty="0"/>
              <a:t>Gram-Schmidt Orthonormalization</a:t>
            </a:r>
          </a:p>
          <a:p>
            <a:pPr lvl="1"/>
            <a:r>
              <a:rPr lang="en-US" sz="2000" dirty="0"/>
              <a:t>Solution of linear systems of equations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80A81-398C-3C40-B3CF-4A3D2140E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3A2103-429E-47DA-8348-32CC7FF8B07D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1353800" cy="55165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Agenda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05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C5B0-A2A3-0247-BB43-F1D5635E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858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Spectral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F3724-812B-AE4B-A165-BD440226D0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11353800" cy="4343400"/>
              </a:xfrm>
            </p:spPr>
            <p:txBody>
              <a:bodyPr/>
              <a:lstStyle/>
              <a:p>
                <a:r>
                  <a:rPr lang="en-US" sz="2400" dirty="0"/>
                  <a:t>As we stated, the task of eigen-decomposition is to compute the eigenvalues and eigenvectors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square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symmetric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), then one can write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is matrix comprised of columns of the eigenvectors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a diagonal matrix comprised of the eigenvalues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set of eigenvalues is called the spectrum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hence the spectral decomposition.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F3724-812B-AE4B-A165-BD440226D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11353800" cy="4343400"/>
              </a:xfrm>
              <a:blipFill>
                <a:blip r:embed="rId3"/>
                <a:stretch>
                  <a:fillRect l="-805"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584A5-5B86-0447-945F-0899DFB11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985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0CF8-3F8A-454E-AE7F-FBB3B070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8382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Spectral Decomposition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B0B09-BE61-AF4C-AB52-60230AF3FA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11353800" cy="47244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One can reformulate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eigenvalue-eigenvector pairs to arrive at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sSup>
                          <m:sSup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  Eqn. (1.15)</a:t>
                </a:r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are the eigenvalues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the normalized eigenvectors;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constructed from the columns of the normalized eigenvectors; furthermore,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a diagonal matrix of the eigenvalues;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inverse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can be computed as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.16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1B0B09-BE61-AF4C-AB52-60230AF3FA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11353800" cy="4724400"/>
              </a:xfrm>
              <a:blipFill>
                <a:blip r:embed="rId3"/>
                <a:stretch>
                  <a:fillRect l="-894" t="-2681" b="-2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49926-D82A-194E-9E00-2D94A617E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234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24DE-3A17-EB45-82B9-B2682BA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1"/>
            <a:ext cx="11353800" cy="3810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Quadratic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1D72F-4FC0-9C40-86BE-C2D2FD0415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199"/>
                <a:ext cx="11353800" cy="5391943"/>
              </a:xfrm>
            </p:spPr>
            <p:txBody>
              <a:bodyPr/>
              <a:lstStyle/>
              <a:p>
                <a:r>
                  <a:rPr lang="en-US" sz="2400" dirty="0"/>
                  <a:t>Quadratic form is a generalization of the inner product of a vector with itself;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Simply defined, a quadratic form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is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of the form 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 is a symmetric matrix of the quadratic form;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𝐼𝑥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Now consider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Notice that the diagonal elements of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are the coefficients of the quadratic terms of the polynomial and the off-diagonal elements are one-half of the sum of the cross-terms of the polynomial (when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symmetric as required in our definition above).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1D72F-4FC0-9C40-86BE-C2D2FD0415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199"/>
                <a:ext cx="11353800" cy="5391943"/>
              </a:xfrm>
              <a:blipFill>
                <a:blip r:embed="rId3"/>
                <a:stretch>
                  <a:fillRect l="-782" t="-939" r="-112" b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8F531-AAD9-EF4E-96C4-4B11D97FE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63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7ADC-DF61-F74F-82BF-53AF76B05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858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Writing a polynomial in quadratic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CC6C7-26E1-3540-A2A4-54C3906872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66800"/>
                <a:ext cx="11734800" cy="4934743"/>
              </a:xfrm>
            </p:spPr>
            <p:txBody>
              <a:bodyPr/>
              <a:lstStyle/>
              <a:p>
                <a:r>
                  <a:rPr lang="en-US" sz="2200" dirty="0"/>
                  <a:t>Write the polynomial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=−3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+4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−5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−6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200" dirty="0"/>
                  <a:t> in quadratic form;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From the previous slide, we know that the diagonal elements of the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/>
                  <a:t> must be the coefficients of the quadratic terms of the polynomial. The polynomial has 3 variables for the vector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/>
                  <a:t>, implying 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200" dirty="0"/>
                  <a:t> symmetric matrix; off-diagonal terms are symmetric and are one-half of the cross-terms; thus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0" smtClean="0">
                            <a:latin typeface="Cambria Math" panose="02040503050406030204" pitchFamily="18" charset="0"/>
                          </a:rPr>
                          <m:t>.17</m:t>
                        </m:r>
                      </m:e>
                    </m:d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We simplify this to:</a:t>
                </a: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−5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mr>
                      <m:mr>
                        <m:e/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−5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mr>
                      <m:mr>
                        <m:e/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+4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−5</m:t>
                          </m:r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+4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QED</m:t>
                          </m:r>
                        </m:e>
                      </m:mr>
                    </m:m>
                  </m:oMath>
                </a14:m>
                <a:r>
                  <a:rPr lang="en-US" sz="2200" dirty="0"/>
                  <a:t>   Eqn. (1.18).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CC6C7-26E1-3540-A2A4-54C3906872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66800"/>
                <a:ext cx="11734800" cy="4934743"/>
              </a:xfrm>
              <a:blipFill>
                <a:blip r:embed="rId3"/>
                <a:stretch>
                  <a:fillRect l="-649" t="-514" r="-216" b="-5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28B87-8F86-AA4D-83BF-30324ECD7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4289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4587-CEA3-D348-8AC3-006534F3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0525"/>
            <a:ext cx="11353800" cy="447675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Quadratic Optimization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07E99-BCF8-3A40-B449-2FCF9CAD5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47725"/>
                <a:ext cx="11277600" cy="5248275"/>
              </a:xfrm>
            </p:spPr>
            <p:txBody>
              <a:bodyPr/>
              <a:lstStyle/>
              <a:p>
                <a:r>
                  <a:rPr lang="en-US" sz="2400" dirty="0"/>
                  <a:t>Suppose we are given 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, which model a binary yes/no (or 1/0) decision. Now suppose a combination of these variables in a non-trivial decision process is written as the function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=−2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Eqn. (1.19);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objective is to minimize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i.e., find the yes/no decision values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dirty="0"/>
                  <a:t> there might or might not be constraints imposed on some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;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Since the variables are binary, it is true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which means the terms linear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Eqn. (1.19) can be replaced by quadratic versions so that (1.19) becomes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=−2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+6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  Eqn. (1.20);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Eqn. 1.21);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07E99-BCF8-3A40-B449-2FCF9CAD5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47725"/>
                <a:ext cx="11277600" cy="5248275"/>
              </a:xfrm>
              <a:blipFill>
                <a:blip r:embed="rId3"/>
                <a:stretch>
                  <a:fillRect l="-787" t="-964" b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056F-D638-ED44-A867-B643FE153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832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2798-0D58-E446-B032-F84E7348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7620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Singular Value Decomposition (SVD)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08F41-A837-DA43-9DFB-C7CA44078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2999"/>
                <a:ext cx="11506200" cy="5087143"/>
              </a:xfrm>
            </p:spPr>
            <p:txBody>
              <a:bodyPr/>
              <a:lstStyle/>
              <a:p>
                <a:r>
                  <a:rPr lang="en-US" sz="2400" dirty="0"/>
                  <a:t>SVD can be viewed as (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 a method for transforming correlated variables into uncorrelation ones to better expose relationships among the original dataset; (ii) a method for identifying dimensions along which data varies the most; or (iii) a method to finding an approximation to an original dataset with fewer dimensions;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Formally, SVD is a method for decomposing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/>
                  <a:t>into a product of 3 simpler, but special matrices,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, (note: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diagonal matrix of singular values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2400" dirty="0"/>
                  <a:t>  Eqn. (1.22);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is comprised of the orthonormal eigenvectors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comprised of the orthonormal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diagonal matrix comprised of the square roots of the eigenvalues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descending order; furthermore,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08F41-A837-DA43-9DFB-C7CA44078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2999"/>
                <a:ext cx="11506200" cy="5087143"/>
              </a:xfrm>
              <a:blipFill>
                <a:blip r:embed="rId3"/>
                <a:stretch>
                  <a:fillRect l="-772" t="-995" r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5B945-7DE0-1E45-9D3E-31752A1C52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233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714F-A643-E742-AF8D-6C5309D7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Gram-Schmidt Orthogonal Vector 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59D0D-6D7E-C44C-A35E-99F0507C42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199"/>
                <a:ext cx="8331200" cy="5010943"/>
              </a:xfrm>
            </p:spPr>
            <p:txBody>
              <a:bodyPr/>
              <a:lstStyle/>
              <a:p>
                <a:r>
                  <a:rPr lang="en-US" sz="2400" dirty="0"/>
                  <a:t>Given three independent vectors </a:t>
                </a:r>
                <a:r>
                  <a:rPr lang="en-US" sz="2400" b="1" i="1" dirty="0"/>
                  <a:t>e,</a:t>
                </a:r>
                <a:r>
                  <a:rPr lang="en-US" sz="2400" i="1" dirty="0"/>
                  <a:t> </a:t>
                </a:r>
                <a:r>
                  <a:rPr lang="en-US" sz="2400" b="1" i="1" dirty="0"/>
                  <a:t>f,</a:t>
                </a:r>
                <a:r>
                  <a:rPr lang="en-US" sz="2400" i="1" dirty="0"/>
                  <a:t> </a:t>
                </a:r>
                <a:r>
                  <a:rPr lang="en-US" sz="2400" b="1" i="1" dirty="0"/>
                  <a:t>g,</a:t>
                </a:r>
                <a:r>
                  <a:rPr lang="en-US" sz="2400" i="1" dirty="0"/>
                  <a:t> </a:t>
                </a:r>
                <a:r>
                  <a:rPr lang="en-US" sz="2400" dirty="0"/>
                  <a:t>we can construct three orthogonal vectors</a:t>
                </a:r>
                <a:r>
                  <a:rPr lang="en-US" sz="2400" i="1" dirty="0"/>
                  <a:t> </a:t>
                </a:r>
                <a:r>
                  <a:rPr lang="en-US" sz="2400" b="1" i="1" dirty="0"/>
                  <a:t>E</a:t>
                </a:r>
                <a:r>
                  <a:rPr lang="en-US" sz="2400" i="1" dirty="0"/>
                  <a:t>, </a:t>
                </a:r>
                <a:r>
                  <a:rPr lang="en-US" sz="2400" b="1" i="1" dirty="0"/>
                  <a:t>F,</a:t>
                </a:r>
                <a:r>
                  <a:rPr lang="en-US" sz="2400" i="1" dirty="0"/>
                  <a:t> </a:t>
                </a:r>
                <a:r>
                  <a:rPr lang="en-US" sz="2400" b="1" i="1" dirty="0"/>
                  <a:t>G; </a:t>
                </a:r>
                <a:r>
                  <a:rPr lang="en-US" sz="2400" dirty="0"/>
                  <a:t>the process is illustrated in the graphic on the right (where we only show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/>
                  <a:t>;</a:t>
                </a:r>
                <a:r>
                  <a:rPr lang="en-US" sz="2400" dirty="0"/>
                  <a:t> since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must be perpendicular to </a:t>
                </a:r>
                <a:r>
                  <a:rPr lang="en-US" sz="2400" b="1" i="1" dirty="0"/>
                  <a:t>E, </a:t>
                </a:r>
                <a:r>
                  <a:rPr lang="en-US" sz="2400" dirty="0"/>
                  <a:t>we take the projection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2400" b="1" dirty="0"/>
                  <a:t>; </a:t>
                </a:r>
                <a:r>
                  <a:rPr lang="en-US" sz="2400" dirty="0"/>
                  <a:t>this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2400" b="1" dirty="0"/>
                  <a:t>;  </a:t>
                </a:r>
                <a:r>
                  <a:rPr lang="en-US" sz="2400" dirty="0"/>
                  <a:t>to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 must subtract the projection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r>
                  <a:rPr lang="en-US" sz="2400" dirty="0"/>
                  <a:t>Thus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sz="2400" b="1" dirty="0"/>
                  <a:t>  </a:t>
                </a:r>
                <a:r>
                  <a:rPr lang="en-US" sz="2400" dirty="0"/>
                  <a:t>Eqn. (1.23)</a:t>
                </a:r>
                <a:r>
                  <a:rPr lang="en-US" sz="2400" b="1" dirty="0"/>
                  <a:t>;</a:t>
                </a:r>
              </a:p>
              <a:p>
                <a:r>
                  <a:rPr lang="en-US" sz="2400" dirty="0"/>
                  <a:t>In the same manner, we get the 3rd perpendicular vector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Eqn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(1.24)</m:t>
                    </m:r>
                  </m:oMath>
                </a14:m>
                <a:r>
                  <a:rPr lang="en-US" sz="2400" i="1" dirty="0"/>
                  <a:t>.</a:t>
                </a:r>
              </a:p>
              <a:p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59D0D-6D7E-C44C-A35E-99F0507C4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199"/>
                <a:ext cx="8331200" cy="5010943"/>
              </a:xfrm>
              <a:blipFill>
                <a:blip r:embed="rId3"/>
                <a:stretch>
                  <a:fillRect l="-1065" t="-1013" r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F0660-A866-294E-A39B-434A7CE85E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F8326-1E74-8A40-971F-7B8F65552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0" y="1149350"/>
            <a:ext cx="302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6507-5086-E84C-8300-CD7313AE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Gram-Schmidt Orthonormalization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9CF5C-254B-F340-82E5-8341D8E545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2999"/>
                <a:ext cx="11353800" cy="5544344"/>
              </a:xfrm>
            </p:spPr>
            <p:txBody>
              <a:bodyPr/>
              <a:lstStyle/>
              <a:p>
                <a:r>
                  <a:rPr lang="en-US" sz="2400" dirty="0"/>
                  <a:t>Once the orthogonal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have been created, they are normalized in the following manner: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the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construct orthogonal vectors from them;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Accept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thus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i="1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Finally,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8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A9CF5C-254B-F340-82E5-8341D8E545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2999"/>
                <a:ext cx="11353800" cy="5544344"/>
              </a:xfrm>
              <a:blipFill>
                <a:blip r:embed="rId3"/>
                <a:stretch>
                  <a:fillRect l="-698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FF9CD-F707-4F47-846E-EE7794F51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147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2D1E-9195-FC45-BA35-76189D80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8382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Gram-Schmidt Orthonormalization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5ABED-2510-BF4F-8BCA-C00AD0EFC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2999"/>
                <a:ext cx="11277600" cy="5087143"/>
              </a:xfrm>
            </p:spPr>
            <p:txBody>
              <a:bodyPr/>
              <a:lstStyle/>
              <a:p>
                <a:r>
                  <a:rPr lang="en-US" sz="2400" dirty="0"/>
                  <a:t>The orthogonal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 must now be normalized by dividing by their lengths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;</a:t>
                </a: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mbria Math" panose="02040503050406030204" pitchFamily="18" charset="0"/>
                  </a:rPr>
                  <a:t>Thus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Determination of orthogonal vectors from linearly independent vectors is important for SVD;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Normalized orthogonal vectors are the columns of the matrices that form the U and V matrices in SVD.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5ABED-2510-BF4F-8BCA-C00AD0EFC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2999"/>
                <a:ext cx="11277600" cy="5087143"/>
              </a:xfrm>
              <a:blipFill>
                <a:blip r:embed="rId3"/>
                <a:stretch>
                  <a:fillRect l="-703" t="-838" r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29054-0F1B-FF40-A969-F56AB63B7B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084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5C12-7EA4-5F48-9F12-66F0CFC7D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Numerical Example of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6B97A-747A-C747-A05B-52A1DA9AD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11353800" cy="5410200"/>
              </a:xfrm>
            </p:spPr>
            <p:txBody>
              <a:bodyPr/>
              <a:lstStyle/>
              <a:p>
                <a:r>
                  <a:rPr lang="en-US" sz="2400" dirty="0"/>
                  <a:t>Perform the SVD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400" dirty="0"/>
                  <a:t> eigenvalues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7, </m:t>
                    </m:r>
                  </m:oMath>
                </a14:m>
                <a:r>
                  <a:rPr lang="en-US" sz="2400" dirty="0"/>
                  <a:t>and eigenvectors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r>
                  <a:rPr lang="en-US" sz="2400" dirty="0"/>
                  <a:t>By the Gram-Schmidt method, we calculate the normal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[1 −1]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[1 −1]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.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 the normalized vectors are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400" dirty="0"/>
                  <a:t>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76B97A-747A-C747-A05B-52A1DA9AD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11353800" cy="5410200"/>
              </a:xfrm>
              <a:blipFill>
                <a:blip r:embed="rId3"/>
                <a:stretch>
                  <a:fillRect l="-698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B3EEE-A670-2149-8EA6-9C56577F9D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748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7D616-A871-D24C-95D7-07C136B4A8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305800" cy="5315743"/>
              </a:xfrm>
            </p:spPr>
            <p:txBody>
              <a:bodyPr/>
              <a:lstStyle/>
              <a:p>
                <a:r>
                  <a:rPr lang="en-US" sz="1900" dirty="0"/>
                  <a:t>In ordinary Euclidean space, vectors are mathematical objects that have magnitude and direction; they can be combined by </a:t>
                </a:r>
                <a:r>
                  <a:rPr lang="en-US" sz="1900" b="1" dirty="0"/>
                  <a:t>addition</a:t>
                </a:r>
                <a:r>
                  <a:rPr lang="en-US" sz="1900" dirty="0"/>
                  <a:t> and scaled by </a:t>
                </a:r>
                <a:r>
                  <a:rPr lang="en-US" sz="1900" b="1" dirty="0"/>
                  <a:t>multiplying </a:t>
                </a:r>
                <a:r>
                  <a:rPr lang="en-US" sz="1900" dirty="0"/>
                  <a:t>by a number (scalar) in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900" dirty="0"/>
                  <a:t>;</a:t>
                </a:r>
              </a:p>
              <a:p>
                <a:endParaRPr lang="en-US" sz="1900" dirty="0"/>
              </a:p>
              <a:p>
                <a:r>
                  <a:rPr lang="en-US" sz="1900" dirty="0"/>
                  <a:t>We can add and scale vectors as illustrated in the graphic on the right;</a:t>
                </a:r>
              </a:p>
              <a:p>
                <a:endParaRPr lang="en-US" sz="1900" dirty="0"/>
              </a:p>
              <a:p>
                <a:r>
                  <a:rPr lang="en-US" sz="1900" dirty="0"/>
                  <a:t>The sum of the two vectors in 2D space is given as</a:t>
                </a:r>
              </a:p>
              <a:p>
                <a:pPr marL="0" indent="0" algn="ctr">
                  <a:buNone/>
                </a:pP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Eqn. (1.1);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1900" dirty="0"/>
                  <a:t>The vector </a:t>
                </a:r>
                <a14:m>
                  <m:oMath xmlns:m="http://schemas.openxmlformats.org/officeDocument/2006/math"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900" dirty="0"/>
                  <a:t> is a </a:t>
                </a:r>
                <a:r>
                  <a:rPr lang="en-US" sz="1900" b="1" dirty="0"/>
                  <a:t>linear combination </a:t>
                </a:r>
                <a:r>
                  <a:rPr lang="en-US" sz="1900" dirty="0"/>
                  <a:t>(superposition) of the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9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900" dirty="0"/>
                  <a:t>, which are considered unit measures of distance along the appropriate directions;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900" dirty="0"/>
                  <a:t> are scaling factors (scalars);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1900" dirty="0"/>
                  <a:t>Clearly any arbitrary vector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in the 2D plane can be written as a linear combination (superposition)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for any arbitrary scalars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900" b="0" dirty="0">
                    <a:ea typeface="Cambria Math" panose="02040503050406030204" pitchFamily="18" charset="0"/>
                  </a:rPr>
                  <a:t>which are just numbers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900" b="0" dirty="0"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1900" dirty="0"/>
                  <a:t>A collection of </a:t>
                </a:r>
                <a:r>
                  <a:rPr lang="en-US" sz="1900" b="1" i="1" dirty="0"/>
                  <a:t>all</a:t>
                </a:r>
                <a:r>
                  <a:rPr lang="en-US" sz="1900" dirty="0"/>
                  <a:t> vectors formed for arbitrary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900" dirty="0"/>
                  <a:t> constitute a set of vectors in a real </a:t>
                </a:r>
                <a:r>
                  <a:rPr lang="en-US" sz="1900" b="1" i="1" dirty="0"/>
                  <a:t>vector space in 2D </a:t>
                </a:r>
                <a:r>
                  <a:rPr lang="en-US" sz="1900" dirty="0"/>
                  <a:t>spanned by the </a:t>
                </a:r>
                <a:r>
                  <a:rPr lang="en-US" sz="1900" b="1" i="1" dirty="0"/>
                  <a:t>basis</a:t>
                </a:r>
                <a:r>
                  <a:rPr lang="en-US" sz="1900" dirty="0"/>
                  <a:t>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900" b="1" dirty="0"/>
                  <a:t> </a:t>
                </a:r>
                <a:r>
                  <a:rPr lang="en-US" sz="19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900" dirty="0"/>
              </a:p>
              <a:p>
                <a:pPr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27D616-A871-D24C-95D7-07C136B4A8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305800" cy="5315743"/>
              </a:xfrm>
              <a:blipFill>
                <a:blip r:embed="rId3"/>
                <a:stretch>
                  <a:fillRect l="-611" t="-716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E7595-098C-BB4D-B493-DBAA19B8DA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2E4ED-8F54-4347-8F62-23951F10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2165350"/>
            <a:ext cx="2667000" cy="2527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81D12E-5FE5-4540-999F-E6855BBF2269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1353800" cy="55165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Vectors in Euclidean Space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3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A3A37-0E59-A046-9873-57A5E8FB6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799"/>
                <a:ext cx="11353800" cy="5163343"/>
              </a:xfrm>
            </p:spPr>
            <p:txBody>
              <a:bodyPr/>
              <a:lstStyle/>
              <a:p>
                <a:r>
                  <a:rPr lang="en-US" dirty="0"/>
                  <a:t>We now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Eigenvalues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and eigenvector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</m:oMath>
                </a14:m>
                <a:r>
                  <a:rPr lang="en-US" dirty="0"/>
                  <a:t>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; 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A3A37-0E59-A046-9873-57A5E8FB6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799"/>
                <a:ext cx="11353800" cy="5163343"/>
              </a:xfrm>
              <a:blipFill>
                <a:blip r:embed="rId3"/>
                <a:stretch>
                  <a:fillRect l="-537" r="-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DBA1A-BFFC-8343-9B5A-12A817D2D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A0D7E-5518-B447-B2AE-40F7F234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096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Numerical Example of SVD </a:t>
            </a:r>
          </a:p>
        </p:txBody>
      </p:sp>
    </p:spTree>
    <p:extLst>
      <p:ext uri="{BB962C8B-B14F-4D97-AF65-F5344CB8AC3E}">
        <p14:creationId xmlns:p14="http://schemas.microsoft.com/office/powerpoint/2010/main" val="417308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6D4CF3-2E10-2F48-8350-0948E8605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599"/>
                <a:ext cx="11353800" cy="4858543"/>
              </a:xfrm>
            </p:spPr>
            <p:txBody>
              <a:bodyPr/>
              <a:lstStyle/>
              <a:p>
                <a:r>
                  <a:rPr lang="en-US" sz="2400" dirty="0"/>
                  <a:t>By the Gram-Schmidt process, we calculate the orthogonal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 and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−0−0=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 </a:t>
                </a:r>
              </a:p>
              <a:p>
                <a:pPr marL="0" indent="0" algn="ctr">
                  <a:buNone/>
                </a:pPr>
                <a:r>
                  <a:rPr lang="en-US" sz="2400" dirty="0"/>
                  <a:t>Orthonormalized vectors are 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35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6D4CF3-2E10-2F48-8350-0948E8605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599"/>
                <a:ext cx="11353800" cy="4858543"/>
              </a:xfrm>
              <a:blipFill>
                <a:blip r:embed="rId3"/>
                <a:stretch>
                  <a:fillRect l="-698"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CBCCB-9C3E-A64B-98DB-37D000AED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95E3A5-9652-450B-AD1F-780430D935EB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1353800" cy="609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Numerical Example of SVD </a:t>
            </a:r>
          </a:p>
        </p:txBody>
      </p:sp>
    </p:spTree>
    <p:extLst>
      <p:ext uri="{BB962C8B-B14F-4D97-AF65-F5344CB8AC3E}">
        <p14:creationId xmlns:p14="http://schemas.microsoft.com/office/powerpoint/2010/main" val="1839568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C6F6-0D6C-CC48-AB36-224029DE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334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Numerical Example of SVD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73906-5FDB-714D-811B-7B2BAE09D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11353800" cy="5239543"/>
              </a:xfrm>
            </p:spPr>
            <p:txBody>
              <a:bodyPr/>
              <a:lstStyle/>
              <a:p>
                <a:r>
                  <a:rPr lang="en-US" sz="2400" dirty="0"/>
                  <a:t>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SVD is therefore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35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One can now take the transpose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All the matrices for decomposition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have now been determined; observe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E73906-5FDB-714D-811B-7B2BAE09D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11353800" cy="5239543"/>
              </a:xfrm>
              <a:blipFill>
                <a:blip r:embed="rId3"/>
                <a:stretch>
                  <a:fillRect l="-782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5ABFB-F04C-714A-A908-3C4A5D6A0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8686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9FA1-575D-024A-A3D1-8E4819B8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858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SVD and Linear System of Equations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33B12-517A-5B4A-BAC5-178D83DE97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61257"/>
                <a:ext cx="11353800" cy="5010943"/>
              </a:xfrm>
            </p:spPr>
            <p:txBody>
              <a:bodyPr/>
              <a:lstStyle/>
              <a:p>
                <a:r>
                  <a:rPr lang="en-US" sz="2400" dirty="0"/>
                  <a:t>We already stated that matrices are important for solving a system of linear equations of the form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 (1.25)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most cases,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matrix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400" dirty="0"/>
                  <a:t> vector (in the general non-geometric sense);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there is a good chance we can find the unknown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in which case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 Eqn. (1.26);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Another way of solving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to use the transpose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thus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(1.27)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This approach is the least-squares sense of the solution with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.28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 is defined as the Moore-Penrose pseudo-inverse of A.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33B12-517A-5B4A-BAC5-178D83DE97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61257"/>
                <a:ext cx="11353800" cy="5010943"/>
              </a:xfrm>
              <a:blipFill>
                <a:blip r:embed="rId3"/>
                <a:stretch>
                  <a:fillRect l="-782" t="-1010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37C96-236D-B544-B009-D4CC0A5C2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5940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CFCB-476B-F44C-AB6F-4333649C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334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Moore-Penrose Pseudoinverse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2DE4C-3D96-B445-85E4-F4056DCBB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0"/>
                <a:ext cx="11277600" cy="5391943"/>
              </a:xfrm>
            </p:spPr>
            <p:txBody>
              <a:bodyPr/>
              <a:lstStyle/>
              <a:p>
                <a:r>
                  <a:rPr lang="en-US" sz="2400" dirty="0"/>
                  <a:t>Together with SVD, the Moore-Penrose pseudoinverse permits solution of linear system of equations where the matrix maybe (</a:t>
                </a:r>
                <a:r>
                  <a:rPr lang="en-US" sz="2400" dirty="0" err="1"/>
                  <a:t>i</a:t>
                </a:r>
                <a:r>
                  <a:rPr lang="en-US" sz="2400" dirty="0"/>
                  <a:t>) square but singular or degenerate, (ii) underdetermined (fewer equations than unknowns), or (iii) overdetermined (more equations than unknowns);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below which is for an overdetermined system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with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=16; 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eigenvalues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Eigenvectors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they 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2DE4C-3D96-B445-85E4-F4056DCBB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0"/>
                <a:ext cx="11277600" cy="5391943"/>
              </a:xfrm>
              <a:blipFill>
                <a:blip r:embed="rId3"/>
                <a:stretch>
                  <a:fillRect l="-703" t="-905"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9142-F163-524E-B136-CFDE2D99F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698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60B78-BD71-8C42-8395-6DEB3E890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11353800" cy="4800600"/>
              </a:xfrm>
            </p:spPr>
            <p:txBody>
              <a:bodyPr/>
              <a:lstStyle/>
              <a:p>
                <a:r>
                  <a:rPr lang="en-US" sz="2400" dirty="0"/>
                  <a:t>SVD of the previous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using the calculated eigenvalues and eigenvectors is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0;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is now relatively easy to calculate the pseudoinverse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so the linear system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can be solved as indicated below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  Eqn. (1.29);</a:t>
                </a:r>
              </a:p>
              <a:p>
                <a:pPr marL="0" indent="0" algn="ctr">
                  <a:buNone/>
                </a:pP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can be directly read off from above and the reciprocal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is trivial to obtain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available from above.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560B78-BD71-8C42-8395-6DEB3E890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11353800" cy="4800600"/>
              </a:xfrm>
              <a:blipFill>
                <a:blip r:embed="rId3"/>
                <a:stretch>
                  <a:fillRect l="-782" t="-1319" b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4481-6732-6742-987F-C9CCBE472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AB9E7C-A46F-5744-8CB4-CB8569C0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SVD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and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 Moore-Penrose Pseudoinverse </a:t>
            </a:r>
          </a:p>
        </p:txBody>
      </p:sp>
    </p:spTree>
    <p:extLst>
      <p:ext uri="{BB962C8B-B14F-4D97-AF65-F5344CB8AC3E}">
        <p14:creationId xmlns:p14="http://schemas.microsoft.com/office/powerpoint/2010/main" val="1000845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E908-0A95-6A4C-A5A0-799870ED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Arial Narrow" panose="020B0604020202020204" pitchFamily="34" charset="0"/>
                <a:cs typeface="Times" panose="02020603050405020304" pitchFamily="18" charset="0"/>
              </a:rPr>
              <a:t>SVD Partitioning of Information stored in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FB01B-4F72-6644-BA23-4C09312D8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6096000" cy="4800600"/>
              </a:xfrm>
            </p:spPr>
            <p:txBody>
              <a:bodyPr/>
              <a:lstStyle/>
              <a:p>
                <a:r>
                  <a:rPr lang="en-US" sz="2400" dirty="0"/>
                  <a:t>Matrix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stores viewership information of Netflix movies by a group of friends who have either seen (1) or not seen (0) a movie; </a:t>
                </a:r>
              </a:p>
              <a:p>
                <a:endParaRPr lang="en-US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r>
                  <a:rPr lang="en-US" sz="2400" dirty="0"/>
                  <a:t>Information contained in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can be analyzed by Netflix to create a recommender algorithm using SVD;</a:t>
                </a:r>
              </a:p>
              <a:p>
                <a:endParaRPr lang="en-US" sz="2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  <a:p>
                <a:r>
                  <a:rPr lang="en-US" sz="2400" dirty="0"/>
                  <a:t>Many or large singular values in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which are the square roots of eigenvalues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tell us about the strength of interactions between what is stored in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8FB01B-4F72-6644-BA23-4C09312D8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6096000" cy="4800600"/>
              </a:xfrm>
              <a:blipFill>
                <a:blip r:embed="rId3"/>
                <a:stretch>
                  <a:fillRect l="-1300" t="-1015" r="-2600" b="-2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6ACE-ED8C-9540-832C-8FDC695B6F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B7E51-EA8B-3648-9B4D-0D53D72D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483640"/>
            <a:ext cx="4419600" cy="2612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A7579-0FAB-DF4A-BE4A-EC7D9BDC9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724" y="1143001"/>
            <a:ext cx="220827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80BD-3140-4E4D-9C37-F83ABBD4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Data Partitioning and Compression by SVD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1AD67-CDCE-DC45-A774-D6FF9EB55E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11353800" cy="4800600"/>
              </a:xfrm>
            </p:spPr>
            <p:txBody>
              <a:bodyPr/>
              <a:lstStyle/>
              <a:p>
                <a:r>
                  <a:rPr lang="en-US" sz="2200" dirty="0"/>
                  <a:t>In the previous Netflix example of the data stored in the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200" dirty="0"/>
                  <a:t> and subsequent analysis by SVD: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𝑈𝐷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/>
                  <a:t>, useful information about the relationship of viewership to movies is contained in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which tells us about the viewers and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200" dirty="0"/>
                  <a:t> which contains information about the movies;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The diagonal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200" dirty="0"/>
                  <a:t>comprised of the singular values, indicates the level of importance of the interaction between viewers and movies; many singular values mean there is lots of interaction between viewers and movies;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Since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200" dirty="0"/>
                  <a:t> is typically of low-dimensional space (telling us the rank of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it provides a way to compress the data contained in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The graphic illustration provides additional information about the meaning of SVD;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1AD67-CDCE-DC45-A774-D6FF9EB55E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11353800" cy="4800600"/>
              </a:xfrm>
              <a:blipFill>
                <a:blip r:embed="rId3"/>
                <a:stretch>
                  <a:fillRect l="-559" t="-1055" r="-1117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F04BC-C46D-F04F-8943-5CE1C7E6E2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548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EFE6-A48B-AB40-A632-51C2B9E2F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858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Role of SVD in Linear Transformations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B3BE4-D674-1643-9AA4-7C5E0A412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11353800" cy="4114800"/>
              </a:xfrm>
            </p:spPr>
            <p:txBody>
              <a:bodyPr/>
              <a:lstStyle/>
              <a:p>
                <a:r>
                  <a:rPr lang="en-US" sz="2200" dirty="0"/>
                  <a:t>The role of an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200" dirty="0"/>
                  <a:t> is to perform linear transformations on points by taking them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200" dirty="0"/>
                  <a:t>; the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encodes rotations and rescaling;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SVD essentially factors out the transformations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200" dirty="0"/>
                  <a:t> which is a rotation,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200" dirty="0"/>
                  <a:t> a rescaling along the principal axes, and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200" dirty="0"/>
                  <a:t> which is another rotation;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SVD can be used to compress data in the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r>
                  <a:rPr lang="en-US" sz="2200" dirty="0"/>
                  <a:t>for example, when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comprised of pixel data of an image; without SVD, the matrix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200" dirty="0"/>
                  <a:t> requires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200" dirty="0"/>
                  <a:t> storage values; by decomposing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200" dirty="0"/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𝑚𝑟</m:t>
                        </m:r>
                      </m:sub>
                    </m:sSub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2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𝑟𝑛</m:t>
                        </m:r>
                      </m:sub>
                    </m:sSub>
                  </m:oMath>
                </a14:m>
                <a:r>
                  <a:rPr lang="en-US" sz="2200" dirty="0"/>
                  <a:t>, the values required become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𝑛𝑟</m:t>
                    </m:r>
                  </m:oMath>
                </a14:m>
                <a:r>
                  <a:rPr lang="en-US" sz="2200" dirty="0"/>
                  <a:t>; since usually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200" dirty="0"/>
                  <a:t> it is evident that the new storage requirement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𝑚𝑛</m:t>
                    </m:r>
                  </m:oMath>
                </a14:m>
                <a:r>
                  <a:rPr lang="en-US" sz="2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B3BE4-D674-1643-9AA4-7C5E0A412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11353800" cy="4114800"/>
              </a:xfrm>
              <a:blipFill>
                <a:blip r:embed="rId3"/>
                <a:stretch>
                  <a:fillRect l="-590" t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ABB8A-03F4-D545-AAB5-6FC3061C28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468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EC23D-8F5A-5C44-9907-54F9268A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Reviewed linear algebra </a:t>
            </a:r>
          </a:p>
          <a:p>
            <a:pPr lvl="1"/>
            <a:r>
              <a:rPr lang="en-US" sz="2000" dirty="0"/>
              <a:t>Ordinary vector spaces </a:t>
            </a:r>
          </a:p>
          <a:p>
            <a:pPr lvl="1"/>
            <a:r>
              <a:rPr lang="en-US" sz="2000" dirty="0"/>
              <a:t>Inner product </a:t>
            </a:r>
          </a:p>
          <a:p>
            <a:pPr lvl="1"/>
            <a:r>
              <a:rPr lang="en-US" sz="2000" dirty="0"/>
              <a:t>Hilbert space</a:t>
            </a:r>
          </a:p>
          <a:p>
            <a:r>
              <a:rPr lang="en-US" sz="2400" dirty="0"/>
              <a:t>Reviewed matrices and introductions some applications of  decomposed matrices</a:t>
            </a:r>
          </a:p>
          <a:p>
            <a:pPr lvl="1"/>
            <a:r>
              <a:rPr lang="en-US" sz="2000" dirty="0"/>
              <a:t>Decomposition of matrices</a:t>
            </a:r>
          </a:p>
          <a:p>
            <a:pPr lvl="1"/>
            <a:r>
              <a:rPr lang="en-US" sz="2000" dirty="0"/>
              <a:t>Quadratic form</a:t>
            </a:r>
          </a:p>
          <a:p>
            <a:pPr lvl="1"/>
            <a:r>
              <a:rPr lang="en-US" sz="2000" dirty="0"/>
              <a:t>Singular value decomposition</a:t>
            </a:r>
          </a:p>
          <a:p>
            <a:pPr lvl="1"/>
            <a:r>
              <a:rPr lang="en-US" sz="2000" dirty="0"/>
              <a:t>Gram-Schmidt Orthonormalization</a:t>
            </a:r>
          </a:p>
          <a:p>
            <a:pPr lvl="1"/>
            <a:r>
              <a:rPr lang="en-US" sz="2000" dirty="0"/>
              <a:t>Solution of linear systems of equations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80A81-398C-3C40-B3CF-4A3D2140E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3A2103-429E-47DA-8348-32CC7FF8B07D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1353800" cy="55165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Summary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D111BB-8975-8347-82A2-FC759B1F4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66800"/>
                <a:ext cx="11353800" cy="4572000"/>
              </a:xfrm>
            </p:spPr>
            <p:txBody>
              <a:bodyPr/>
              <a:lstStyle/>
              <a:p>
                <a:r>
                  <a:rPr lang="en-US" sz="2000" dirty="0"/>
                  <a:t>The inner (or scalar) product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e>
                    </m:func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the lengths of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,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the angle between them</a:t>
                </a:r>
                <a:r>
                  <a:rPr lang="en-US" sz="2000" b="1" dirty="0"/>
                  <a:t>;</a:t>
                </a:r>
              </a:p>
              <a:p>
                <a:endParaRPr lang="en-US" sz="2000" b="1" dirty="0"/>
              </a:p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unit vectors,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and if the angle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between them is 0, then the inner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/>
                  <a:t>. This is a condition for parallel vectors;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Now suppose the angle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between the unit vectors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sz="2000" dirty="0"/>
                  <a:t>;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. This is a condition for </a:t>
                </a:r>
                <a:r>
                  <a:rPr lang="en-US" sz="2000" b="1" i="1" dirty="0"/>
                  <a:t>orthogonality</a:t>
                </a:r>
                <a:r>
                  <a:rPr lang="en-US" sz="2000" dirty="0"/>
                  <a:t> of the unit vectors;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Orthogonal unit vectors, as defined above, can be the </a:t>
                </a:r>
                <a:r>
                  <a:rPr lang="en-US" sz="2000" b="1" i="1" dirty="0"/>
                  <a:t>basis vectors </a:t>
                </a:r>
                <a:r>
                  <a:rPr lang="en-US" sz="2000" dirty="0"/>
                  <a:t>that span a 2D vector space. Any vector in this 2D space can be written, as before,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but this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are orthogonal unit (</a:t>
                </a:r>
                <a:r>
                  <a:rPr lang="en-US" sz="2000" b="1" i="1" dirty="0"/>
                  <a:t>orthonormal</a:t>
                </a:r>
                <a:r>
                  <a:rPr lang="en-US" sz="2000" dirty="0"/>
                  <a:t>) vectors, and the scalars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provide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answer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the question “how much” of each unit vector is required in this linear combination.</a:t>
                </a:r>
              </a:p>
              <a:p>
                <a:endParaRPr lang="en-US" sz="2000" b="1" dirty="0"/>
              </a:p>
              <a:p>
                <a:endParaRPr lang="en-US" sz="20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D111BB-8975-8347-82A2-FC759B1F4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66800"/>
                <a:ext cx="11353800" cy="4572000"/>
              </a:xfrm>
              <a:blipFill>
                <a:blip r:embed="rId3"/>
                <a:stretch>
                  <a:fillRect l="-447" t="-831" r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73A93-8111-B940-A5E1-0294A007F0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498C64-5DF8-46A6-AFA4-9520F36CB4F0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1353800" cy="55165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SzPts val="3600"/>
              <a:defRPr lang="en-US" altLang="en-US" sz="3200" b="1" i="0" u="none" strike="noStrike" kern="0" cap="none" noProof="0" dirty="0">
                <a:solidFill>
                  <a:srgbClr val="BB0000"/>
                </a:solidFill>
                <a:latin typeface="Verdana"/>
                <a:ea typeface="Verdana"/>
                <a:cs typeface="Times New Roman" panose="02020603050405020304" pitchFamily="18" charset="0"/>
                <a:sym typeface="Verdana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Inner Product 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9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C6C4-9C6F-164E-97B1-13B048A2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5516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Projection and inner product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82F79-648C-5541-901B-F55A339397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90600"/>
                <a:ext cx="8001000" cy="5239543"/>
              </a:xfrm>
            </p:spPr>
            <p:txBody>
              <a:bodyPr/>
              <a:lstStyle/>
              <a:p>
                <a:r>
                  <a:rPr lang="en-US" sz="2400" dirty="0"/>
                  <a:t>The projection of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/>
                  <a:t> onto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is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vector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0" dirty="0"/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perpendicular to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; this means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400" dirty="0"/>
                  <a:t>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=0;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We deduce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dirty="0"/>
                  <a:t> note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row vector;</a:t>
                </a:r>
              </a:p>
              <a:p>
                <a:r>
                  <a:rPr lang="en-US" sz="2400" dirty="0"/>
                  <a:t>Projection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onto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is therefore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400" dirty="0"/>
                  <a:t> Projection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endParaRPr lang="en-US" sz="24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NB: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/>
                  <a:t> is the outer product of vector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, which is a matrix (more on this later).</a:t>
                </a:r>
              </a:p>
              <a:p>
                <a:pPr marL="0" indent="0" algn="ctr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82F79-648C-5541-901B-F55A33939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90600"/>
                <a:ext cx="8001000" cy="5239543"/>
              </a:xfrm>
              <a:blipFill>
                <a:blip r:embed="rId3"/>
                <a:stretch>
                  <a:fillRect l="-990" t="-931" b="-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FE525-12E5-D44F-AAE6-16CEA77E83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82A49-46AD-F547-AB94-9156A8BF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100" y="1981200"/>
            <a:ext cx="26543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9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22ED-8B32-D54B-8BC1-00ED0C6ED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4572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Higher Dimensions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2D95F-F358-254C-83EC-323941800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199"/>
                <a:ext cx="11353800" cy="5391943"/>
              </a:xfrm>
            </p:spPr>
            <p:txBody>
              <a:bodyPr/>
              <a:lstStyle/>
              <a:p>
                <a:r>
                  <a:rPr lang="en-US" sz="2000" dirty="0"/>
                  <a:t>In ordinary 3D Euclidian space, one typically denotes orthonormal unit vectors as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000" dirty="0"/>
                  <a:t> we can generalize these to 4, 5, and higher dimensional spaces and write them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, where the parallelism and orthogonality conditions become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Eqn. (1.2)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=0,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generalized </a:t>
                </a:r>
                <a:r>
                  <a:rPr lang="en-US" sz="2000" i="1" dirty="0"/>
                  <a:t>n</a:t>
                </a:r>
                <a:r>
                  <a:rPr lang="en-US" sz="2000" dirty="0"/>
                  <a:t>-dimensional “space” any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/>
                  <a:t> can then be written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 scalar,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an orthonormal vector, as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  Eqn. (1.2);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By orthonormality we can determine “how much” of each basis vector contributes to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/>
                  <a:t>, by the operation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b="1" dirty="0"/>
                  <a:t>    </a:t>
                </a:r>
                <a:r>
                  <a:rPr lang="en-US" sz="2000" dirty="0"/>
                  <a:t>Eqn. (1.3);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From here on, the notion of a “vector” and a “vector space” as geometric constructions lose their meaning as it becomes impossible to visualize the space;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All the usual mathematical operations on vectors, however, still have meaning on what is now an </a:t>
                </a:r>
                <a:r>
                  <a:rPr lang="en-US" sz="2000" b="1" i="1" dirty="0"/>
                  <a:t>abstract</a:t>
                </a:r>
                <a:r>
                  <a:rPr lang="en-US" sz="2000" dirty="0"/>
                  <a:t> vector space.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2D95F-F358-254C-83EC-323941800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199"/>
                <a:ext cx="11353800" cy="5391943"/>
              </a:xfrm>
              <a:blipFill>
                <a:blip r:embed="rId3"/>
                <a:stretch>
                  <a:fillRect l="-447" t="-8685" r="-335" b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8F19-8399-C64B-98B2-421DFC31D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632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933C-7A26-044F-914D-A2AA918A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4754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Defining a Vector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41298-CF3C-AE44-95B4-B8B970B03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399"/>
                <a:ext cx="11353800" cy="5315743"/>
              </a:xfrm>
            </p:spPr>
            <p:txBody>
              <a:bodyPr/>
              <a:lstStyle/>
              <a:p>
                <a:r>
                  <a:rPr lang="en-US" sz="2400" dirty="0"/>
                  <a:t>From what we now know, it is apparent that a vector space,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is a non-empty set with vector elements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for which the operations of addition and multiplication are defined in the following way: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(1)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r>
                  <a:rPr lang="en-US" sz="2400" b="0" dirty="0"/>
                  <a:t>(2) For a scalar (number)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u="sng" dirty="0"/>
                  <a:t>A vector space also has the following properties</a:t>
                </a:r>
                <a:r>
                  <a:rPr lang="en-US" sz="2400" dirty="0"/>
                  <a:t>:</a:t>
                </a:r>
              </a:p>
              <a:p>
                <a:r>
                  <a:rPr lang="en-US" sz="2400" dirty="0"/>
                  <a:t>For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ddition is commutative: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For vectors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400" dirty="0"/>
                  <a:t>ddition is associative: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 A vector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has a zero vector,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+0=0+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vector space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there is an additive inverse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41298-CF3C-AE44-95B4-B8B970B03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399"/>
                <a:ext cx="11353800" cy="5315743"/>
              </a:xfrm>
              <a:blipFill>
                <a:blip r:embed="rId3"/>
                <a:stretch>
                  <a:fillRect l="-805" t="-917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3E745-BBDC-8C46-9916-378436AFBB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34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526F-23B7-2E47-8A0E-4A0A37F7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81000"/>
            <a:ext cx="11353800" cy="475457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Complex Vectors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7F991E-3C73-EC48-9E34-DA2C5082D0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399"/>
                <a:ext cx="11506200" cy="5315743"/>
              </a:xfrm>
            </p:spPr>
            <p:txBody>
              <a:bodyPr/>
              <a:lstStyle/>
              <a:p>
                <a:r>
                  <a:rPr lang="en-US" sz="2000" dirty="0"/>
                  <a:t>If we decide to allow the multipliers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in 2D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D space to be complex numbers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000" dirty="0"/>
                  <a:t>, the concept of linear combination (superposition) and </a:t>
                </a:r>
                <a:r>
                  <a:rPr lang="en-US" sz="2000" i="1" u="sng" dirty="0"/>
                  <a:t>all</a:t>
                </a:r>
                <a:r>
                  <a:rPr lang="en-US" sz="2000" dirty="0"/>
                  <a:t> the other properties of vectors still hold true in this new abstract vector space;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Given a complex vector in 2D space: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+(4+2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we can use the concept of </a:t>
                </a:r>
                <a:r>
                  <a:rPr lang="en-US" sz="2000" b="1" i="1" dirty="0"/>
                  <a:t>inner product </a:t>
                </a:r>
                <a:r>
                  <a:rPr lang="en-US" sz="2000" dirty="0"/>
                  <a:t>to define the length of the vector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b="1" dirty="0"/>
                  <a:t>, </a:t>
                </a:r>
                <a:r>
                  <a:rPr lang="en-US" sz="2000" dirty="0"/>
                  <a:t>which must be a real number</a:t>
                </a:r>
                <a:r>
                  <a:rPr lang="en-US" sz="2000" b="1" dirty="0"/>
                  <a:t> </a:t>
                </a:r>
                <a:r>
                  <a:rPr lang="en-US" sz="2000" dirty="0"/>
                  <a:t>given by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e>
                    </m:rad>
                  </m:oMath>
                </a14:m>
                <a:r>
                  <a:rPr lang="en-US" sz="2000" dirty="0"/>
                  <a:t>   Eqn. (1.4);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Note that in Eqn. (1.4), we have used the fact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because of the orthonormality of the basis vectors, and we have further used the fact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result above is a consequence of Eqn. (1.4) which makes evident the validity of </a:t>
                </a:r>
                <a:r>
                  <a:rPr lang="en-US" sz="2000" b="1" i="1" dirty="0"/>
                  <a:t>complex basis </a:t>
                </a:r>
                <a:r>
                  <a:rPr lang="en-US" sz="2000" dirty="0"/>
                  <a:t>vectors.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concept of vectors and vector spaces can be generalized to complex vectors in abstract vector spaces of arbitrary dimensions;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</a:t>
                </a:r>
                <a:r>
                  <a:rPr lang="en-US" sz="2000" b="1" i="1" dirty="0"/>
                  <a:t>objects</a:t>
                </a:r>
                <a:r>
                  <a:rPr lang="en-US" sz="2000" dirty="0"/>
                  <a:t> can be called vectors and form a vector space, then the rules for ordinary vectors carry over.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7F991E-3C73-EC48-9E34-DA2C5082D0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399"/>
                <a:ext cx="11506200" cy="5315743"/>
              </a:xfrm>
              <a:blipFill>
                <a:blip r:embed="rId3"/>
                <a:stretch>
                  <a:fillRect l="-441" t="-716" r="-551" b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831EC-656E-B144-9EB7-0BBFABD54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39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B6BF-B8B2-3F49-ACC0-B535EEB02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353800" cy="685800"/>
          </a:xfrm>
        </p:spPr>
        <p:txBody>
          <a:bodyPr/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Arial Narrow" panose="020B0604020202020204" pitchFamily="34" charset="0"/>
              </a:rPr>
              <a:t>Inner Product of complex vectors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F8C50-AC92-C24B-B16C-7B1E9EA1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11353800" cy="4876800"/>
              </a:xfrm>
            </p:spPr>
            <p:txBody>
              <a:bodyPr/>
              <a:lstStyle/>
              <a:p>
                <a:r>
                  <a:rPr lang="en-US" sz="2000" dirty="0"/>
                  <a:t>If we write the inner product of two vectors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/>
                  <a:t>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sz="2000" b="1" dirty="0"/>
                  <a:t>, </a:t>
                </a:r>
                <a:r>
                  <a:rPr lang="en-US" sz="2000" dirty="0"/>
                  <a:t>then for complex numbers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the following is true 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Eqn. (1.5)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real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number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α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β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sz="2000" b="1" dirty="0"/>
                  <a:t>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definition of the inner product with a bracket was what motivated the Dirac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sz="2000" dirty="0"/>
                  <a:t>bra| and |</a:t>
                </a:r>
                <a:r>
                  <a:rPr lang="en-US" sz="2000" dirty="0" err="1"/>
                  <a:t>ket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notation for vectors. What goes inside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complex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transpose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vector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000" dirty="0"/>
                  <a:t>and what goes inside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is the column vector;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Given the </a:t>
                </a:r>
                <a:r>
                  <a:rPr lang="en-US" sz="2000" dirty="0" err="1"/>
                  <a:t>ket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the bra is given by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; The inner product or the bra-</a:t>
                </a:r>
                <a:r>
                  <a:rPr lang="en-US" sz="2000" dirty="0" err="1"/>
                  <a:t>ket</a:t>
                </a:r>
                <a:r>
                  <a:rPr lang="en-US" sz="2000" dirty="0"/>
                  <a:t> is then given by: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 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will extensively discuss </a:t>
                </a:r>
                <a:r>
                  <a:rPr lang="en-US" sz="2000" dirty="0" err="1"/>
                  <a:t>kets</a:t>
                </a:r>
                <a:r>
                  <a:rPr lang="en-US" sz="2000" dirty="0"/>
                  <a:t> and bras later.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F8C50-AC92-C24B-B16C-7B1E9EA1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11353800" cy="4876800"/>
              </a:xfrm>
              <a:blipFill>
                <a:blip r:embed="rId3"/>
                <a:stretch>
                  <a:fillRect l="-447" t="-779" b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86735-81E2-7444-95CD-ABBAD7B0AF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42E6DB-8FE5-4869-A6DA-C11C90D8DCC5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491009"/>
      </p:ext>
    </p:extLst>
  </p:cSld>
  <p:clrMapOvr>
    <a:masterClrMapping/>
  </p:clrMapOvr>
</p:sld>
</file>

<file path=ppt/theme/theme1.xml><?xml version="1.0" encoding="utf-8"?>
<a:theme xmlns:a="http://schemas.openxmlformats.org/drawingml/2006/main" name="ECE-Screen">
  <a:themeElements>
    <a:clrScheme name="ecesc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escre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ecesc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escree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scree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ECE-Screen</Template>
  <TotalTime>14154</TotalTime>
  <Words>4642</Words>
  <Application>Microsoft Macintosh PowerPoint</Application>
  <PresentationFormat>Widescreen</PresentationFormat>
  <Paragraphs>401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Narrow</vt:lpstr>
      <vt:lpstr>Calibri</vt:lpstr>
      <vt:lpstr>Cambria Math</vt:lpstr>
      <vt:lpstr>Times</vt:lpstr>
      <vt:lpstr>Times New Roman</vt:lpstr>
      <vt:lpstr>Verdana</vt:lpstr>
      <vt:lpstr>Wingdings</vt:lpstr>
      <vt:lpstr>ECE-Screen</vt:lpstr>
      <vt:lpstr> 18-819F: Introduction to Quantum Computing  47-779/47-785: Quantum Integer Programming  &amp; Quantum Machine Learning</vt:lpstr>
      <vt:lpstr>PowerPoint Presentation</vt:lpstr>
      <vt:lpstr>PowerPoint Presentation</vt:lpstr>
      <vt:lpstr>PowerPoint Presentation</vt:lpstr>
      <vt:lpstr>Projection and inner product </vt:lpstr>
      <vt:lpstr>Higher Dimensions  </vt:lpstr>
      <vt:lpstr>Defining a Vector Space</vt:lpstr>
      <vt:lpstr>Complex Vectors </vt:lpstr>
      <vt:lpstr>Inner Product of complex vectors </vt:lpstr>
      <vt:lpstr>Hilbert Space</vt:lpstr>
      <vt:lpstr>Operations (transformations) on vectors</vt:lpstr>
      <vt:lpstr>Generalized vectors </vt:lpstr>
      <vt:lpstr>Vectors as Linear Combination of Orthonormal Basis Vectors </vt:lpstr>
      <vt:lpstr>Matrices </vt:lpstr>
      <vt:lpstr>Complex Matrices</vt:lpstr>
      <vt:lpstr>Operations with Matrices</vt:lpstr>
      <vt:lpstr>Inverse and Identity Matrices </vt:lpstr>
      <vt:lpstr>Decomposition of Matrices </vt:lpstr>
      <vt:lpstr>Eigen-decomposition </vt:lpstr>
      <vt:lpstr>Spectral Decomposition</vt:lpstr>
      <vt:lpstr>Spectral Decomposition </vt:lpstr>
      <vt:lpstr>Quadratic Form</vt:lpstr>
      <vt:lpstr>Writing a polynomial in quadratic form</vt:lpstr>
      <vt:lpstr>Quadratic Optimization </vt:lpstr>
      <vt:lpstr>Singular Value Decomposition (SVD) </vt:lpstr>
      <vt:lpstr>Gram-Schmidt Orthogonal Vector Construction</vt:lpstr>
      <vt:lpstr>Gram-Schmidt Orthonormalization</vt:lpstr>
      <vt:lpstr>Gram-Schmidt Orthonormalization</vt:lpstr>
      <vt:lpstr>Numerical Example of SVD </vt:lpstr>
      <vt:lpstr>Numerical Example of SVD </vt:lpstr>
      <vt:lpstr>PowerPoint Presentation</vt:lpstr>
      <vt:lpstr>Numerical Example of SVD </vt:lpstr>
      <vt:lpstr>SVD and Linear System of Equations </vt:lpstr>
      <vt:lpstr>Moore-Penrose Pseudoinverse </vt:lpstr>
      <vt:lpstr>SVD and Moore-Penrose Pseudoinverse </vt:lpstr>
      <vt:lpstr>SVD Partitioning of Information stored in a Matrix</vt:lpstr>
      <vt:lpstr>Data Partitioning and Compression by SVD </vt:lpstr>
      <vt:lpstr>Role of SVD in Linear Transformations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Jinxu Bai</dc:creator>
  <cp:lastModifiedBy>towe</cp:lastModifiedBy>
  <cp:revision>574</cp:revision>
  <cp:lastPrinted>2021-09-02T18:37:52Z</cp:lastPrinted>
  <dcterms:created xsi:type="dcterms:W3CDTF">2014-07-07T13:12:33Z</dcterms:created>
  <dcterms:modified xsi:type="dcterms:W3CDTF">2022-08-31T19:24:43Z</dcterms:modified>
</cp:coreProperties>
</file>